
<file path=[Content_Types].xml><?xml version="1.0" encoding="utf-8"?>
<Types xmlns="http://schemas.openxmlformats.org/package/2006/content-types">
  <Default Extension="gif" ContentType="video/unknown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8.gif" ContentType="image/gif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2" r:id="rId2"/>
    <p:sldId id="933" r:id="rId3"/>
    <p:sldId id="934" r:id="rId4"/>
    <p:sldId id="919" r:id="rId5"/>
    <p:sldId id="921" r:id="rId6"/>
    <p:sldId id="929" r:id="rId7"/>
    <p:sldId id="926" r:id="rId8"/>
    <p:sldId id="927" r:id="rId9"/>
    <p:sldId id="925" r:id="rId10"/>
    <p:sldId id="924" r:id="rId11"/>
    <p:sldId id="922" r:id="rId12"/>
    <p:sldId id="923" r:id="rId13"/>
    <p:sldId id="930" r:id="rId14"/>
    <p:sldId id="931" r:id="rId15"/>
    <p:sldId id="256" r:id="rId16"/>
    <p:sldId id="932" r:id="rId17"/>
    <p:sldId id="258" r:id="rId18"/>
    <p:sldId id="271" r:id="rId19"/>
    <p:sldId id="259" r:id="rId20"/>
    <p:sldId id="261" r:id="rId21"/>
    <p:sldId id="262" r:id="rId22"/>
    <p:sldId id="260" r:id="rId23"/>
    <p:sldId id="263" r:id="rId24"/>
    <p:sldId id="264" r:id="rId25"/>
    <p:sldId id="265" r:id="rId26"/>
    <p:sldId id="266" r:id="rId27"/>
    <p:sldId id="270" r:id="rId28"/>
    <p:sldId id="267" r:id="rId29"/>
    <p:sldId id="268" r:id="rId30"/>
    <p:sldId id="269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ed Switch" id="{DAA98475-BF01-4C51-B033-166BE0DA3A7C}">
          <p14:sldIdLst>
            <p14:sldId id="272"/>
            <p14:sldId id="933"/>
            <p14:sldId id="934"/>
            <p14:sldId id="919"/>
            <p14:sldId id="921"/>
            <p14:sldId id="929"/>
            <p14:sldId id="926"/>
            <p14:sldId id="927"/>
            <p14:sldId id="925"/>
            <p14:sldId id="924"/>
            <p14:sldId id="922"/>
            <p14:sldId id="923"/>
            <p14:sldId id="930"/>
            <p14:sldId id="931"/>
            <p14:sldId id="256"/>
            <p14:sldId id="932"/>
            <p14:sldId id="258"/>
            <p14:sldId id="271"/>
            <p14:sldId id="259"/>
            <p14:sldId id="261"/>
            <p14:sldId id="262"/>
            <p14:sldId id="260"/>
            <p14:sldId id="263"/>
            <p14:sldId id="264"/>
            <p14:sldId id="265"/>
            <p14:sldId id="266"/>
            <p14:sldId id="270"/>
            <p14:sldId id="267"/>
            <p14:sldId id="268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9" autoAdjust="0"/>
    <p:restoredTop sz="86648" autoAdjust="0"/>
  </p:normalViewPr>
  <p:slideViewPr>
    <p:cSldViewPr snapToGrid="0">
      <p:cViewPr>
        <p:scale>
          <a:sx n="60" d="100"/>
          <a:sy n="60" d="100"/>
        </p:scale>
        <p:origin x="3240" y="18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399180-A324-477F-BFED-B88E9A057B4D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E8A9D4-8CDB-4EAB-BCF9-8D063A8DF3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05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ng.honeywell.com/hallbook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Hermetic_seal" TargetMode="External"/><Relationship Id="rId3" Type="http://schemas.openxmlformats.org/officeDocument/2006/relationships/hyperlink" Target="http://en.wikipedia.org/wiki/Electrical_switch" TargetMode="External"/><Relationship Id="rId7" Type="http://schemas.openxmlformats.org/officeDocument/2006/relationships/hyperlink" Target="http://en.wikipedia.org/wiki/Electrical_connector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Bell_Telephone_Laboratories" TargetMode="External"/><Relationship Id="rId5" Type="http://schemas.openxmlformats.org/officeDocument/2006/relationships/hyperlink" Target="http://en.wikipedia.org/wiki/Invent" TargetMode="External"/><Relationship Id="rId4" Type="http://schemas.openxmlformats.org/officeDocument/2006/relationships/hyperlink" Target="http://en.wikipedia.org/wiki/Magnetic_field" TargetMode="External"/><Relationship Id="rId9" Type="http://schemas.openxmlformats.org/officeDocument/2006/relationships/hyperlink" Target="http://en.wikipedia.org/wiki/Glass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imgres?imgurl=https%3A%2F%2Fwww.reed-sensor.com%2Fwp-content%2Fuploads%2Fwindow_security.jpg&amp;imgrefurl=https%3A%2F%2Fwww.reed-sensor.com%2Fapplications%2Fconstruction%2Fdoor-window-security%2F&amp;tbnid=4THHaZOX2sluBM&amp;vet=12ahUKEwiynfz10v7oAhWPh54KHSHLCnsQMygFegUIARCHAg..i&amp;docid=JHZ7Pmmmt-WACM&amp;w=256&amp;h=256&amp;q=reed%20switch%20on%20window&amp;ved=2ahUKEwiynfz10v7oAhWPh54KHSHLCnsQMygFegUIARCHAg#h=256&amp;imgdii=g6T0fP-9ZT_sWM:&amp;vet=12ahUKEwiynfz10v7oAhWPh54KHSHLCnsQMygFegUIARCHAg..i&amp;w=256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-eGGDFeaUM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ds/symlink/drv5055.pdf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i.com/lit/ds/symlink/drv5055.pdf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ng.honeywell.com/hallbook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sensing.honeywell.com/hallbook.pdf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Hermetic_seal" TargetMode="External"/><Relationship Id="rId3" Type="http://schemas.openxmlformats.org/officeDocument/2006/relationships/hyperlink" Target="http://en.wikipedia.org/wiki/Electrical_switch" TargetMode="External"/><Relationship Id="rId7" Type="http://schemas.openxmlformats.org/officeDocument/2006/relationships/hyperlink" Target="http://en.wikipedia.org/wiki/Electrical_connector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Bell_Telephone_Laboratories" TargetMode="External"/><Relationship Id="rId5" Type="http://schemas.openxmlformats.org/officeDocument/2006/relationships/hyperlink" Target="http://en.wikipedia.org/wiki/Invent" TargetMode="External"/><Relationship Id="rId4" Type="http://schemas.openxmlformats.org/officeDocument/2006/relationships/hyperlink" Target="http://en.wikipedia.org/wiki/Magnetic_field" TargetMode="External"/><Relationship Id="rId9" Type="http://schemas.openxmlformats.org/officeDocument/2006/relationships/hyperlink" Target="http://en.wikipedia.org/wiki/Glass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8" Type="http://schemas.openxmlformats.org/officeDocument/2006/relationships/hyperlink" Target="http://en.wikipedia.org/wiki/Hermetic_seal" TargetMode="External"/><Relationship Id="rId3" Type="http://schemas.openxmlformats.org/officeDocument/2006/relationships/hyperlink" Target="http://en.wikipedia.org/wiki/Electrical_switch" TargetMode="External"/><Relationship Id="rId7" Type="http://schemas.openxmlformats.org/officeDocument/2006/relationships/hyperlink" Target="http://en.wikipedia.org/wiki/Electrical_connecto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en.wikipedia.org/wiki/Bell_Telephone_Laboratories" TargetMode="External"/><Relationship Id="rId5" Type="http://schemas.openxmlformats.org/officeDocument/2006/relationships/hyperlink" Target="http://en.wikipedia.org/wiki/Invent" TargetMode="External"/><Relationship Id="rId4" Type="http://schemas.openxmlformats.org/officeDocument/2006/relationships/hyperlink" Target="http://en.wikipedia.org/wiki/Magnetic_field" TargetMode="External"/><Relationship Id="rId9" Type="http://schemas.openxmlformats.org/officeDocument/2006/relationships/hyperlink" Target="http://en.wikipedia.org/wiki/Glass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https://sensing.honeywell.com/hallbook.pdf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AFA33-3651-8E4E-AD2F-EAAB800F8A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826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reed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lectrical switch"/>
              </a:rPr>
              <a:t>electrical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operated by an applied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gnetic field"/>
              </a:rPr>
              <a:t>magnetic 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was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vent"/>
              </a:rPr>
              <a:t>invented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ell Telephone Laboratories"/>
              </a:rPr>
              <a:t>Bell Telephone Laboratories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1936 by W. B. Ellwood. It consists of a pair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lectrical connector"/>
              </a:rPr>
              <a:t>contacts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ferrous metal reeds 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ermetic seal"/>
              </a:rPr>
              <a:t>hermetically sealed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Glass"/>
              </a:rPr>
              <a:t>glass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envelope. The contacts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783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http://www.digikey.com/Web%20Export/Supplier%20Content/Meder_374/PDF/MEDER_Reed_Sensors_vs._Hall_Effect_Sensors.pdf?redirected=1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316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Reed Switch</a:t>
            </a:r>
          </a:p>
          <a:p>
            <a:endParaRPr lang="en-US" dirty="0"/>
          </a:p>
          <a:p>
            <a:r>
              <a:rPr lang="en-US" dirty="0">
                <a:hlinkClick r:id="rId3"/>
              </a:rPr>
              <a:t>https://www.google.com/</a:t>
            </a:r>
            <a:r>
              <a:rPr lang="en-US" dirty="0" err="1">
                <a:hlinkClick r:id="rId3"/>
              </a:rPr>
              <a:t>imgres?imgurl</a:t>
            </a:r>
            <a:r>
              <a:rPr lang="en-US" dirty="0">
                <a:hlinkClick r:id="rId3"/>
              </a:rPr>
              <a:t>=https%3A%2F%2Fwww.reed-sensor.com%2Fwp-content%2Fuploads%2Fwindow_security.jpg&amp;imgrefurl=https%3A%2F%2Fwww.reed-sensor.com%2Fapplications%2Fconstruction%2Fdoor-window-security%2F&amp;tbnid=4THHaZOX2sluBM&amp;vet=12ahUKEwiynfz10v7oAhWPh54KHSHLCnsQMygFegUIARCHAg..i&amp;docid=JHZ7Pmmmt-WACM&amp;w=256&amp;h=256&amp;q=reed%20switch%20on%20window&amp;ved=2ahUKEwiynfz10v7oAhWPh54KHSHLCnsQMygFegUIARCHAg#h=256&amp;imgdii=g6T0fP-9ZT_sWM:&amp;vet=12ahUKEwiynfz10v7oAhWPh54KHSHLCnsQMygFegUIARCHAg..i&amp;w=256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A9D4-8CDB-4EAB-BCF9-8D063A8DF3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5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https://www.youtube.com/watch?v=q-eGGDFeaUM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A9D4-8CDB-4EAB-BCF9-8D063A8DF37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3094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http://www.ti.com/lit/ds/symlink/drv5055.pdf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A9D4-8CDB-4EAB-BCF9-8D063A8DF3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508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http://www.ti.com/lit/ds/symlink/drv5055.pdf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E8A9D4-8CDB-4EAB-BCF9-8D063A8DF3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18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https://sensing.honeywell.com/hallbook.pdf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AFA33-3651-8E4E-AD2F-EAAB800F8A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9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https://sensing.honeywell.com/hallbook.pdf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0AFA33-3651-8E4E-AD2F-EAAB800F8A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505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reed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lectrical switch"/>
              </a:rPr>
              <a:t>electrical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operated by an applied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gnetic field"/>
              </a:rPr>
              <a:t>magnetic 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was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vent"/>
              </a:rPr>
              <a:t>invented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ell Telephone Laboratories"/>
              </a:rPr>
              <a:t>Bell Telephone Laboratories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1936 by W. B. Ellwood. It consists of a pair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lectrical connector"/>
              </a:rPr>
              <a:t>contacts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ferrous metal reeds 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ermetic seal"/>
              </a:rPr>
              <a:t>hermetically sealed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Glass"/>
              </a:rPr>
              <a:t>glass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envelope. The contacts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29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http://youtu.be/qje8LhZXwO0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901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reed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an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Electrical switch"/>
              </a:rPr>
              <a:t>electrical switch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operated by an applied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agnetic field"/>
              </a:rPr>
              <a:t>magnetic field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It was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vent"/>
              </a:rPr>
              <a:t>invented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at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Bell Telephone Laboratories"/>
              </a:rPr>
              <a:t>Bell Telephone Laboratories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1936 by W. B. Ellwood. It consists of a pair of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Electrical connector"/>
              </a:rPr>
              <a:t>contacts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 ferrous metal reeds in a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Hermetic seal"/>
              </a:rPr>
              <a:t>hermetically sealed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Glass"/>
              </a:rPr>
              <a:t>glass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envelope. The contacts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18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http://www.instructables.com/id/Magic-Wand-that-can-turn-Electrical-Appliances-On-/step3/Purchase-or-Make-a-Magnetic-Reed-Switch/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02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http://yameb.blogspot.com/2013_07_01_archive.html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655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http://upload.wikimedia.org/wikipedia/commons/3/3d/Cyclocomputer_sensor.JPG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E8576D-C77D-4B83-8DC1-BD4270FF14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2652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10884-A65A-4FF9-B78B-326B628A07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623325-763C-4A64-9ADC-9222B02944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9443E-CE12-4576-9C9C-28CF2EFC0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FC74F-E149-4D6C-8DFC-D50449451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7DDE3-7595-4C71-A6C2-2968E6D72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76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C20E6-0A77-4CCD-A366-823A6EAC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C67F11-EC47-4123-84B4-99BB098678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F3D94-877B-40A2-9B95-9DE5C6611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A2AA5-D9D8-4A75-864A-BADE5656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2326DB-8C90-4650-B58F-9C853193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3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FEB126-758D-47A2-B292-236644F55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648D9F-6C34-43CD-A74B-1E6484F0A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F631CD-D0E8-4D96-8921-6CBBC396C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6EEB31-5E96-4A64-85E2-6387B6686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EC148-197C-489C-87BD-DF2A8D6E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064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2192D-5C08-4146-9097-D5FB0E6E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92306-C6FE-41DA-A6FC-4EB67E8AE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28804-088B-4A44-B62D-2C5F3778C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89220-81CB-4CAF-A2AA-0EB9A6B2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30B2F6-1614-407D-BF2A-266284343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32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C79C3-2E62-4654-940D-A7AF82EEF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0AB88-D6D9-4C15-B407-65376543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CAF18-6BC4-4E9D-B6B3-154E3E4EA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DB775A-B2FB-4E24-9963-3B69CD979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31427-6F6D-474A-8A32-2A8DF13B5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03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A8D83-B5F4-4D07-9D41-2EEEEC19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7F50E-D4A8-4D02-8931-7B0392EF9C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086193-FE32-4F5A-8FF1-0AFFE320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E32E8-F684-4221-8364-160B84204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F4F30C-9744-44E2-845E-1A241E5BF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0430A3-98CF-4637-A577-FB39D6230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8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1878-4C2E-4D70-9D17-9BBD6840B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CB88EC-CBBC-4C86-B9B3-76141CA0BF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4DA67-4C7C-41F6-AE40-F874E15B31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322BA-0563-40BE-9DEA-42C40FE38D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89AD97-A7E8-4A37-B23E-15A9090701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1A0089-682E-441B-ACBC-A23240705F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1FB91-21F6-4FB3-A773-721B3153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1AB6E7-4CAF-45A4-ACBE-1A167EC2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64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BC38-4C67-40A7-AC78-71827A915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031FE17-4446-4C0E-B376-9E79A45D8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18844E-7EA1-4C84-9B54-D8B29C138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2074AB-BE27-4565-AF34-7F65FE6A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093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C63C9E-D210-4B70-8400-3E525D023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7F67F1-9E87-42B6-922F-64720CAC7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A809B-7D7E-41B6-8E26-B618040B6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721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0AC55-68B0-4274-9260-10FB120A3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34638-05B6-4B0F-978B-D278D9A98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94945-C869-4C23-8682-BD12267BC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2F6BE-2756-41F9-A00C-D10A4B3A8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478CE-F017-410A-81E1-3B38C5774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B008E-D198-49DA-ABEA-EDFCBADC9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056E-1CED-4A58-95C5-D96029EF9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1CB105-1F05-4025-B718-65B355E16A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C1C24F-C090-4E4A-9322-A50EFE9FED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38D7D-B14D-4C78-91FB-3FE0F0E7B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2B611-D9DB-4B23-B1B1-E6757A28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DF4FF9-E4DC-4508-8480-717B63EB4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672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A5E1A1-157B-4D13-A030-76F9AFABA6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0D4D-B526-4405-A4A8-0F3488A73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2A419-FD3D-4003-A89D-2B9E6533C1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15563-A47B-46FA-92A7-8F104257C9D8}" type="datetimeFigureOut">
              <a:rPr lang="en-US" smtClean="0"/>
              <a:t>4/24/2020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FC207-EC01-4354-B28D-9239D9038C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FCC88-FA11-421F-89E6-55352EF425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79215-FB2D-4D78-86D9-BB5855322B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88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ructables.com/id/Magic-Wand-that-can-turn-Electrical-Appliances-On-/step3/Purchase-or-Make-a-Magnetic-Reed-Switch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eg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igikey.com/Web%20Export/Supplier%20Content/Meder_374/PDF/MEDER_Reed_Sensors_vs._Hall_Effect_Sensors.pdf?redirected=1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jpeg"/><Relationship Id="rId2" Type="http://schemas.openxmlformats.org/officeDocument/2006/relationships/video" Target="../media/media1.gif"/><Relationship Id="rId1" Type="http://schemas.microsoft.com/office/2007/relationships/media" Target="../media/media1.gif"/><Relationship Id="rId6" Type="http://schemas.openxmlformats.org/officeDocument/2006/relationships/image" Target="../media/image9.jpeg"/><Relationship Id="rId5" Type="http://schemas.openxmlformats.org/officeDocument/2006/relationships/image" Target="../media/image8.gif"/><Relationship Id="rId10" Type="http://schemas.openxmlformats.org/officeDocument/2006/relationships/image" Target="../media/image13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CC954-1798-F346-A897-2FCBDBEC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19" y="554276"/>
            <a:ext cx="2686224" cy="2565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99E9C-FC2F-8A42-A924-371687E5D01A}"/>
              </a:ext>
            </a:extLst>
          </p:cNvPr>
          <p:cNvSpPr txBox="1"/>
          <p:nvPr/>
        </p:nvSpPr>
        <p:spPr>
          <a:xfrm>
            <a:off x="1184319" y="3244334"/>
            <a:ext cx="236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Level/title sensor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7BF0D-2628-4C49-AFCB-CDEAEE37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5891" y="-184666"/>
            <a:ext cx="524435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866BF-F8F8-A64C-9778-BCF71EA8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81" y="744107"/>
            <a:ext cx="3679744" cy="2185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17303-13F7-C744-9357-45D6FBAD7E3F}"/>
              </a:ext>
            </a:extLst>
          </p:cNvPr>
          <p:cNvSpPr txBox="1"/>
          <p:nvPr/>
        </p:nvSpPr>
        <p:spPr>
          <a:xfrm>
            <a:off x="5063143" y="3244334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Tachometer (measure RPMs)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1B306-750C-854E-85B6-9BABDD05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206" y="4210644"/>
            <a:ext cx="3609055" cy="2093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349E9-00BD-594D-9AB6-F191325E1F7B}"/>
              </a:ext>
            </a:extLst>
          </p:cNvPr>
          <p:cNvSpPr txBox="1"/>
          <p:nvPr/>
        </p:nvSpPr>
        <p:spPr>
          <a:xfrm>
            <a:off x="1015640" y="6303724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Flow 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B7450-737F-F74D-9CBE-38ED11E4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203" y="4082973"/>
            <a:ext cx="1795462" cy="187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FBFFA-E81C-6044-939F-B3E949331C5D}"/>
              </a:ext>
            </a:extLst>
          </p:cNvPr>
          <p:cNvSpPr txBox="1"/>
          <p:nvPr/>
        </p:nvSpPr>
        <p:spPr>
          <a:xfrm>
            <a:off x="5063143" y="6193187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Current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89F28E-5CC4-CB46-8E25-DADA9D9B2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3163" y="558283"/>
            <a:ext cx="3023582" cy="29186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85FB1-9E57-8B41-BAB4-40A5B4B9FE50}"/>
              </a:ext>
            </a:extLst>
          </p:cNvPr>
          <p:cNvSpPr txBox="1"/>
          <p:nvPr/>
        </p:nvSpPr>
        <p:spPr>
          <a:xfrm>
            <a:off x="8712004" y="3476925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Piston detection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3429B-90B8-B246-A89A-D5BA7EF2B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12004" y="4229994"/>
            <a:ext cx="3161938" cy="305603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6B5F7D-A675-B94C-A3AD-CCC453AC9F1C}"/>
              </a:ext>
            </a:extLst>
          </p:cNvPr>
          <p:cNvSpPr txBox="1"/>
          <p:nvPr/>
        </p:nvSpPr>
        <p:spPr>
          <a:xfrm>
            <a:off x="8712004" y="6795677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Throttle </a:t>
            </a:r>
            <a:r>
              <a:rPr lang="en-US" sz="2000" b="1">
                <a:latin typeface="Segoe Condensed" panose="020B0606040200020203" pitchFamily="34" charset="0"/>
              </a:rPr>
              <a:t>angle sensor</a:t>
            </a:r>
            <a:endParaRPr lang="en-US" sz="2000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5967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72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89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http://2.bp.blogspot.com/-9OUt7YyBXmY/Uds7FYjPKHI/AAAAAAAADoE/oZcBq0SJEcc/s640/2013-07-07+14.16.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8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 descr="http://upload.wikimedia.org/wikipedia/commons/3/3d/Cyclocomputer_senso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56" y="0"/>
            <a:ext cx="1007688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http://upload.wikimedia.org/wikipedia/commons/thumb/9/94/Cyclocomputer.jpg/220px-Cyclocomput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7200" y="228600"/>
            <a:ext cx="2095500" cy="311467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394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 descr="https://cdn.sparkfun.com/assets/parts/2/8/5/3/09312-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33600"/>
            <a:ext cx="44196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18" name="Picture 2" descr="http://upload.wikimedia.org/wikipedia/commons/thumb/1/1e/Common_Hall_Sensor_Symbol.png/220px-Common_Hall_Sensor_Symb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380" y="131260"/>
            <a:ext cx="1211889" cy="859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00869" y="159604"/>
            <a:ext cx="5347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cap="small" dirty="0">
                <a:solidFill>
                  <a:prstClr val="black">
                    <a:lumMod val="85000"/>
                    <a:lumOff val="15000"/>
                  </a:prstClr>
                </a:solidFill>
                <a:latin typeface="Segoe UI Semibold"/>
                <a:cs typeface="Segoe UI Semibold"/>
              </a:rPr>
              <a:t>Hall Effect Sensor</a:t>
            </a:r>
            <a:endParaRPr lang="en-US" sz="4800" i="1" cap="small" dirty="0">
              <a:solidFill>
                <a:prstClr val="black">
                  <a:lumMod val="85000"/>
                  <a:lumOff val="15000"/>
                </a:prstClr>
              </a:solidFill>
              <a:latin typeface="Segoe UI Semibold"/>
              <a:cs typeface="Segoe UI Semibold"/>
            </a:endParaRPr>
          </a:p>
        </p:txBody>
      </p:sp>
      <p:pic>
        <p:nvPicPr>
          <p:cNvPr id="47108" name="Picture 4" descr="http://www.honey-tech.com/files/2012/01/Reed-Switch-MKA-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2438400"/>
            <a:ext cx="2343344" cy="23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6627168"/>
            <a:ext cx="564641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[source: http://www.sunrom.com/458; http://www.reed-switch-info.com/; http://en.wikipedia.org/wiki/Reed_switch]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906192"/>
            <a:ext cx="83820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prstClr val="black">
                    <a:lumMod val="50000"/>
                    <a:lumOff val="50000"/>
                  </a:prstClr>
                </a:solidFill>
                <a:latin typeface="Segoe UI Light" panose="020B0502040204020203" pitchFamily="34" charset="0"/>
                <a:cs typeface="Segoe UI Light"/>
              </a:rPr>
              <a:t>A Hall effect sensor is a transducer that varies its output voltage in response to a magnetic field. Unlike the reed switch, no moving parts! Can be used for tracking position, speed, and proximity. </a:t>
            </a:r>
          </a:p>
        </p:txBody>
      </p:sp>
      <p:pic>
        <p:nvPicPr>
          <p:cNvPr id="2" name="Basic_Hall_Effect_sensor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053.8736" end="196807.965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477000" y="2438400"/>
            <a:ext cx="3556000" cy="2667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00801" y="5181601"/>
            <a:ext cx="355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</a:rPr>
              <a:t>Three types: Hall Effect Switch, Hall Effect Latch, Hall Effect </a:t>
            </a:r>
            <a:r>
              <a:rPr 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</a:rPr>
              <a:t>Ratiometric</a:t>
            </a:r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</a:rPr>
              <a:t>; http://youtu.be/9BFdGtvo9JE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260600" y="5353051"/>
            <a:ext cx="35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</a:rPr>
              <a:t>https://www.sparkfun.com/products/9312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408603" y="2206824"/>
            <a:ext cx="21539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Semibold" panose="020B0702040204020203" pitchFamily="34" charset="0"/>
              </a:rPr>
              <a:t>Hall Effect Sensor: $0.95</a:t>
            </a:r>
          </a:p>
        </p:txBody>
      </p:sp>
    </p:spTree>
    <p:extLst>
      <p:ext uri="{BB962C8B-B14F-4D97-AF65-F5344CB8AC3E}">
        <p14:creationId xmlns:p14="http://schemas.microsoft.com/office/powerpoint/2010/main" val="36134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"/>
            <a:ext cx="10058400" cy="7503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 rot="1960280">
            <a:off x="6038353" y="544820"/>
            <a:ext cx="6550521" cy="1014171"/>
          </a:xfrm>
          <a:prstGeom prst="rect">
            <a:avLst/>
          </a:pr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prstClr val="white"/>
                </a:solidFill>
                <a:latin typeface="Segoe UI Semibold" pitchFamily="34" charset="0"/>
              </a:rPr>
              <a:t>Reed vs. Hall Effect</a:t>
            </a:r>
          </a:p>
        </p:txBody>
      </p:sp>
    </p:spTree>
    <p:extLst>
      <p:ext uri="{BB962C8B-B14F-4D97-AF65-F5344CB8AC3E}">
        <p14:creationId xmlns:p14="http://schemas.microsoft.com/office/powerpoint/2010/main" val="1484887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DBABD28F-6C97-4D48-BA4A-BDAFA7103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508" y="1156787"/>
            <a:ext cx="6667500" cy="444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hina UL Listed Surface Mounted Alarm Security Reed Switch - China ...">
            <a:extLst>
              <a:ext uri="{FF2B5EF4-FFF2-40B4-BE49-F238E27FC236}">
                <a16:creationId xmlns:a16="http://schemas.microsoft.com/office/drawing/2014/main" id="{365EDDEE-2E95-4D88-9DFA-834DC6471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51" y="685047"/>
            <a:ext cx="5238750" cy="523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817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67A0472-26E9-406A-8631-AAE59EE41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158" y="2249672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3708E6-0AB1-4406-8C23-6F70E561641B}"/>
              </a:ext>
            </a:extLst>
          </p:cNvPr>
          <p:cNvSpPr txBox="1"/>
          <p:nvPr/>
        </p:nvSpPr>
        <p:spPr>
          <a:xfrm>
            <a:off x="2241868" y="2249672"/>
            <a:ext cx="1083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Segoe Condensed" panose="020B0606040200020203" pitchFamily="34" charset="0"/>
              </a:rPr>
              <a:t>Hall effect sensor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0A923A-C126-4552-A808-1146F8553FE3}"/>
              </a:ext>
            </a:extLst>
          </p:cNvPr>
          <p:cNvSpPr txBox="1"/>
          <p:nvPr/>
        </p:nvSpPr>
        <p:spPr>
          <a:xfrm>
            <a:off x="3919997" y="2249672"/>
            <a:ext cx="1083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Segoe Condensed" panose="020B0606040200020203" pitchFamily="34" charset="0"/>
              </a:rPr>
              <a:t>Reed switch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D9D078-D4E8-45A3-94BB-BBF274E2CE6F}"/>
              </a:ext>
            </a:extLst>
          </p:cNvPr>
          <p:cNvSpPr txBox="1"/>
          <p:nvPr/>
        </p:nvSpPr>
        <p:spPr>
          <a:xfrm>
            <a:off x="4676115" y="3248068"/>
            <a:ext cx="287772" cy="307777"/>
          </a:xfrm>
          <a:prstGeom prst="rect">
            <a:avLst/>
          </a:prstGeom>
          <a:solidFill>
            <a:srgbClr val="0070C0"/>
          </a:solidFill>
        </p:spPr>
        <p:txBody>
          <a:bodyPr wrap="square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B6229F6-A2BE-4BB8-86E2-1EA93C90E95F}"/>
              </a:ext>
            </a:extLst>
          </p:cNvPr>
          <p:cNvSpPr txBox="1"/>
          <p:nvPr/>
        </p:nvSpPr>
        <p:spPr>
          <a:xfrm>
            <a:off x="2611360" y="3048283"/>
            <a:ext cx="287772" cy="307777"/>
          </a:xfrm>
          <a:prstGeom prst="rect">
            <a:avLst/>
          </a:prstGeom>
          <a:solidFill>
            <a:srgbClr val="0070C0"/>
          </a:solidFill>
        </p:spPr>
        <p:txBody>
          <a:bodyPr wrap="square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8E1A46-41EC-4FDA-ADAC-51A1BFC84808}"/>
              </a:ext>
            </a:extLst>
          </p:cNvPr>
          <p:cNvSpPr txBox="1"/>
          <p:nvPr/>
        </p:nvSpPr>
        <p:spPr>
          <a:xfrm>
            <a:off x="2611360" y="3739172"/>
            <a:ext cx="287772" cy="307777"/>
          </a:xfrm>
          <a:prstGeom prst="rect">
            <a:avLst/>
          </a:prstGeom>
          <a:solidFill>
            <a:srgbClr val="C00000"/>
          </a:solidFill>
        </p:spPr>
        <p:txBody>
          <a:bodyPr wrap="square" lIns="73152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B8FF842-A43C-42A2-B804-B8B1FD50432F}"/>
              </a:ext>
            </a:extLst>
          </p:cNvPr>
          <p:cNvSpPr txBox="1"/>
          <p:nvPr/>
        </p:nvSpPr>
        <p:spPr>
          <a:xfrm>
            <a:off x="4020622" y="3275111"/>
            <a:ext cx="287772" cy="307777"/>
          </a:xfrm>
          <a:prstGeom prst="rect">
            <a:avLst/>
          </a:prstGeom>
          <a:solidFill>
            <a:srgbClr val="C00000"/>
          </a:solidFill>
        </p:spPr>
        <p:txBody>
          <a:bodyPr wrap="square" lIns="73152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N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904B8714-8BC9-4835-B52D-9D8F94A7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197" y="2249671"/>
            <a:ext cx="3810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D1CB427-7E3B-4089-B691-7DF77B0173F2}"/>
              </a:ext>
            </a:extLst>
          </p:cNvPr>
          <p:cNvSpPr txBox="1"/>
          <p:nvPr/>
        </p:nvSpPr>
        <p:spPr>
          <a:xfrm>
            <a:off x="6153907" y="2249671"/>
            <a:ext cx="1083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Segoe Condensed" panose="020B0606040200020203" pitchFamily="34" charset="0"/>
              </a:rPr>
              <a:t>Hall effect sensor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39FF43-F9CA-4C4C-9C18-E088BEF535DA}"/>
              </a:ext>
            </a:extLst>
          </p:cNvPr>
          <p:cNvSpPr txBox="1"/>
          <p:nvPr/>
        </p:nvSpPr>
        <p:spPr>
          <a:xfrm>
            <a:off x="7824972" y="2249671"/>
            <a:ext cx="1083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>
                <a:latin typeface="Segoe Condensed" panose="020B0606040200020203" pitchFamily="34" charset="0"/>
              </a:rPr>
              <a:t>Reed switch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E5275B-1BCD-42A2-9BA8-C60096E0F44C}"/>
              </a:ext>
            </a:extLst>
          </p:cNvPr>
          <p:cNvSpPr txBox="1"/>
          <p:nvPr/>
        </p:nvSpPr>
        <p:spPr>
          <a:xfrm>
            <a:off x="7922844" y="3271586"/>
            <a:ext cx="287772" cy="307777"/>
          </a:xfrm>
          <a:prstGeom prst="rect">
            <a:avLst/>
          </a:prstGeom>
          <a:solidFill>
            <a:srgbClr val="0070C0"/>
          </a:solidFill>
        </p:spPr>
        <p:txBody>
          <a:bodyPr wrap="square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96E590-610B-4E85-AF72-ADF1D7C82A44}"/>
              </a:ext>
            </a:extLst>
          </p:cNvPr>
          <p:cNvSpPr txBox="1"/>
          <p:nvPr/>
        </p:nvSpPr>
        <p:spPr>
          <a:xfrm>
            <a:off x="6558708" y="3756827"/>
            <a:ext cx="287772" cy="307777"/>
          </a:xfrm>
          <a:prstGeom prst="rect">
            <a:avLst/>
          </a:prstGeom>
          <a:solidFill>
            <a:srgbClr val="0070C0"/>
          </a:solidFill>
        </p:spPr>
        <p:txBody>
          <a:bodyPr wrap="square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3B1396-3921-4530-958B-2263851076BF}"/>
              </a:ext>
            </a:extLst>
          </p:cNvPr>
          <p:cNvSpPr txBox="1"/>
          <p:nvPr/>
        </p:nvSpPr>
        <p:spPr>
          <a:xfrm>
            <a:off x="6558708" y="3048282"/>
            <a:ext cx="287772" cy="307777"/>
          </a:xfrm>
          <a:prstGeom prst="rect">
            <a:avLst/>
          </a:prstGeom>
          <a:solidFill>
            <a:srgbClr val="C00000"/>
          </a:solidFill>
        </p:spPr>
        <p:txBody>
          <a:bodyPr wrap="square" lIns="73152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FCE946-5CB6-4283-989C-CD7F9DADB4CB}"/>
              </a:ext>
            </a:extLst>
          </p:cNvPr>
          <p:cNvSpPr txBox="1"/>
          <p:nvPr/>
        </p:nvSpPr>
        <p:spPr>
          <a:xfrm>
            <a:off x="8588154" y="3275110"/>
            <a:ext cx="287772" cy="307777"/>
          </a:xfrm>
          <a:prstGeom prst="rect">
            <a:avLst/>
          </a:prstGeom>
          <a:solidFill>
            <a:srgbClr val="C00000"/>
          </a:solidFill>
        </p:spPr>
        <p:txBody>
          <a:bodyPr wrap="square" lIns="73152" tIns="0" bIns="0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109AE6-4885-4D02-9FAC-0724DBD0FEA2}"/>
              </a:ext>
            </a:extLst>
          </p:cNvPr>
          <p:cNvSpPr txBox="1"/>
          <p:nvPr/>
        </p:nvSpPr>
        <p:spPr>
          <a:xfrm>
            <a:off x="6033628" y="1295694"/>
            <a:ext cx="3810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Hmm, actually not sure if magnetic poles can be switched for a reed switch..</a:t>
            </a:r>
          </a:p>
        </p:txBody>
      </p:sp>
    </p:spTree>
    <p:extLst>
      <p:ext uri="{BB962C8B-B14F-4D97-AF65-F5344CB8AC3E}">
        <p14:creationId xmlns:p14="http://schemas.microsoft.com/office/powerpoint/2010/main" val="3295087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AE1EADD-2EF9-416F-97CA-7C6336C30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1" y="1144754"/>
            <a:ext cx="5715000" cy="3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lated image">
            <a:extLst>
              <a:ext uri="{FF2B5EF4-FFF2-40B4-BE49-F238E27FC236}">
                <a16:creationId xmlns:a16="http://schemas.microsoft.com/office/drawing/2014/main" id="{57566D2D-379A-47CB-982D-C2FD7093E4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" t="1004" r="1073" b="2520"/>
          <a:stretch/>
        </p:blipFill>
        <p:spPr bwMode="auto">
          <a:xfrm>
            <a:off x="6166680" y="1148934"/>
            <a:ext cx="5557078" cy="375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02515C1-5915-40B0-8732-2CAD4D503B97}"/>
              </a:ext>
            </a:extLst>
          </p:cNvPr>
          <p:cNvCxnSpPr>
            <a:cxnSpLocks/>
          </p:cNvCxnSpPr>
          <p:nvPr/>
        </p:nvCxnSpPr>
        <p:spPr>
          <a:xfrm flipH="1">
            <a:off x="3207582" y="2447230"/>
            <a:ext cx="242401" cy="196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41F422C-F1FE-4EC1-8907-5C94AB572CB3}"/>
              </a:ext>
            </a:extLst>
          </p:cNvPr>
          <p:cNvSpPr txBox="1"/>
          <p:nvPr/>
        </p:nvSpPr>
        <p:spPr>
          <a:xfrm>
            <a:off x="3426864" y="2083994"/>
            <a:ext cx="1118555" cy="46166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Condensed" panose="020B0606040200020203" pitchFamily="34" charset="0"/>
              </a:rPr>
              <a:t>Hall effect sensor or reed switch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2A715A2-04E0-411C-9D3C-356E125BDFB4}"/>
              </a:ext>
            </a:extLst>
          </p:cNvPr>
          <p:cNvCxnSpPr>
            <a:cxnSpLocks/>
          </p:cNvCxnSpPr>
          <p:nvPr/>
        </p:nvCxnSpPr>
        <p:spPr>
          <a:xfrm flipH="1">
            <a:off x="3935785" y="3030249"/>
            <a:ext cx="242401" cy="19685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4F8839D-C266-4C2E-951D-742E59BBF24D}"/>
              </a:ext>
            </a:extLst>
          </p:cNvPr>
          <p:cNvSpPr txBox="1"/>
          <p:nvPr/>
        </p:nvSpPr>
        <p:spPr>
          <a:xfrm>
            <a:off x="4105905" y="2879401"/>
            <a:ext cx="726593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Segoe Condensed" panose="020B0606040200020203" pitchFamily="34" charset="0"/>
              </a:rPr>
              <a:t>Magnet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73D7D46-6566-4D8A-972A-A7E832C0C402}"/>
              </a:ext>
            </a:extLst>
          </p:cNvPr>
          <p:cNvCxnSpPr>
            <a:cxnSpLocks/>
          </p:cNvCxnSpPr>
          <p:nvPr/>
        </p:nvCxnSpPr>
        <p:spPr>
          <a:xfrm flipH="1">
            <a:off x="8899464" y="2314826"/>
            <a:ext cx="242400" cy="3407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F9747AC-DB0B-48EF-825C-258F2DCC8DB3}"/>
              </a:ext>
            </a:extLst>
          </p:cNvPr>
          <p:cNvSpPr txBox="1"/>
          <p:nvPr/>
        </p:nvSpPr>
        <p:spPr>
          <a:xfrm>
            <a:off x="9099874" y="2055419"/>
            <a:ext cx="112864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Hall effect sensor or reed switch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4F8C554-DAB7-45B3-89A2-4F5DB902C48D}"/>
              </a:ext>
            </a:extLst>
          </p:cNvPr>
          <p:cNvCxnSpPr>
            <a:cxnSpLocks/>
          </p:cNvCxnSpPr>
          <p:nvPr/>
        </p:nvCxnSpPr>
        <p:spPr>
          <a:xfrm flipH="1">
            <a:off x="9431503" y="2799416"/>
            <a:ext cx="242401" cy="19685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A877DB6-79F5-4B08-BEC1-D51156F85018}"/>
              </a:ext>
            </a:extLst>
          </p:cNvPr>
          <p:cNvSpPr txBox="1"/>
          <p:nvPr/>
        </p:nvSpPr>
        <p:spPr>
          <a:xfrm>
            <a:off x="9601623" y="2648568"/>
            <a:ext cx="726593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Magnet</a:t>
            </a:r>
          </a:p>
        </p:txBody>
      </p:sp>
    </p:spTree>
    <p:extLst>
      <p:ext uri="{BB962C8B-B14F-4D97-AF65-F5344CB8AC3E}">
        <p14:creationId xmlns:p14="http://schemas.microsoft.com/office/powerpoint/2010/main" val="14387739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5BB9532-EA0F-4624-8F88-AB48568BD01E}"/>
              </a:ext>
            </a:extLst>
          </p:cNvPr>
          <p:cNvSpPr/>
          <p:nvPr/>
        </p:nvSpPr>
        <p:spPr>
          <a:xfrm>
            <a:off x="-205559" y="1708298"/>
            <a:ext cx="16111870" cy="43451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53FE2F3-3969-46F0-A3B8-80DEB08F2C8E}"/>
              </a:ext>
            </a:extLst>
          </p:cNvPr>
          <p:cNvGrpSpPr/>
          <p:nvPr/>
        </p:nvGrpSpPr>
        <p:grpSpPr>
          <a:xfrm>
            <a:off x="35446" y="1972970"/>
            <a:ext cx="12220353" cy="2828390"/>
            <a:chOff x="1352825" y="1144754"/>
            <a:chExt cx="16091119" cy="372427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5AE1EADD-2EF9-416F-97CA-7C6336C3085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46"/>
            <a:stretch/>
          </p:blipFill>
          <p:spPr bwMode="auto">
            <a:xfrm>
              <a:off x="1352825" y="1144754"/>
              <a:ext cx="4712256" cy="3724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Related image">
              <a:extLst>
                <a:ext uri="{FF2B5EF4-FFF2-40B4-BE49-F238E27FC236}">
                  <a16:creationId xmlns:a16="http://schemas.microsoft.com/office/drawing/2014/main" id="{57566D2D-379A-47CB-982D-C2FD7093E41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4" t="1004" r="1073" b="3524"/>
            <a:stretch/>
          </p:blipFill>
          <p:spPr bwMode="auto">
            <a:xfrm>
              <a:off x="6166680" y="1148934"/>
              <a:ext cx="5557078" cy="372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02515C1-5915-40B0-8732-2CAD4D503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7582" y="2447230"/>
              <a:ext cx="242401" cy="1968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1F422C-F1FE-4EC1-8907-5C94AB572CB3}"/>
                </a:ext>
              </a:extLst>
            </p:cNvPr>
            <p:cNvSpPr txBox="1"/>
            <p:nvPr/>
          </p:nvSpPr>
          <p:spPr>
            <a:xfrm>
              <a:off x="3426866" y="2083994"/>
              <a:ext cx="1314055" cy="526844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Hall effect sensor or reed switch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2A715A2-04E0-411C-9D3C-356E125BDF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35785" y="3030249"/>
              <a:ext cx="242401" cy="196859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F8839D-C266-4C2E-951D-742E59BBF24D}"/>
                </a:ext>
              </a:extLst>
            </p:cNvPr>
            <p:cNvSpPr txBox="1"/>
            <p:nvPr/>
          </p:nvSpPr>
          <p:spPr>
            <a:xfrm>
              <a:off x="4105905" y="2879400"/>
              <a:ext cx="726593" cy="314896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Magnet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73D7D46-6566-4D8A-972A-A7E832C0C4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99464" y="2314826"/>
              <a:ext cx="242400" cy="340724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F9747AC-DB0B-48EF-825C-258F2DCC8DB3}"/>
                </a:ext>
              </a:extLst>
            </p:cNvPr>
            <p:cNvSpPr txBox="1"/>
            <p:nvPr/>
          </p:nvSpPr>
          <p:spPr>
            <a:xfrm>
              <a:off x="9141864" y="1994014"/>
              <a:ext cx="1278537" cy="4782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tIns="27432" bIns="27432" rtlCol="0">
              <a:spAutoFit/>
            </a:bodyPr>
            <a:lstStyle/>
            <a:p>
              <a:r>
                <a:rPr lang="en-US" sz="1000" dirty="0">
                  <a:latin typeface="Segoe Condensed" panose="020B0606040200020203" pitchFamily="34" charset="0"/>
                </a:rPr>
                <a:t>Hall effect sensor or reed switch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4F8C554-DAB7-45B3-89A2-4F5DB902C48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31503" y="2799416"/>
              <a:ext cx="242401" cy="19685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A877DB6-79F5-4B08-BEC1-D51156F85018}"/>
                </a:ext>
              </a:extLst>
            </p:cNvPr>
            <p:cNvSpPr txBox="1"/>
            <p:nvPr/>
          </p:nvSpPr>
          <p:spPr>
            <a:xfrm>
              <a:off x="9601623" y="2648568"/>
              <a:ext cx="726593" cy="3148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Segoe Condensed" panose="020B0606040200020203" pitchFamily="34" charset="0"/>
                </a:rPr>
                <a:t>Magnet</a:t>
              </a:r>
            </a:p>
          </p:txBody>
        </p:sp>
        <p:pic>
          <p:nvPicPr>
            <p:cNvPr id="14" name="Picture 2" descr="Cateye Padrone CC-PA 100W Cycle Computer Review | Momentum Mag">
              <a:extLst>
                <a:ext uri="{FF2B5EF4-FFF2-40B4-BE49-F238E27FC236}">
                  <a16:creationId xmlns:a16="http://schemas.microsoft.com/office/drawing/2014/main" id="{B4427188-42D8-425C-AB80-C8FEBF8574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41919" y="1144755"/>
              <a:ext cx="5602025" cy="3720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7876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ow To Install A Bicycle Computer - YouTube">
            <a:extLst>
              <a:ext uri="{FF2B5EF4-FFF2-40B4-BE49-F238E27FC236}">
                <a16:creationId xmlns:a16="http://schemas.microsoft.com/office/drawing/2014/main" id="{EFC954AD-DD9D-4634-9C98-68DB88DD3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798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CC954-1798-F346-A897-2FCBDBEC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74" y="287145"/>
            <a:ext cx="2686224" cy="2565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99E9C-FC2F-8A42-A924-371687E5D01A}"/>
              </a:ext>
            </a:extLst>
          </p:cNvPr>
          <p:cNvSpPr txBox="1"/>
          <p:nvPr/>
        </p:nvSpPr>
        <p:spPr>
          <a:xfrm>
            <a:off x="1091877" y="2914721"/>
            <a:ext cx="2367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Level/tilt sensor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7BF0D-2628-4C49-AFCB-CDEAEE37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5891" y="-184666"/>
            <a:ext cx="524435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866BF-F8F8-A64C-9778-BCF71EA8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67" y="476976"/>
            <a:ext cx="3679744" cy="2185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17303-13F7-C744-9357-45D6FBAD7E3F}"/>
              </a:ext>
            </a:extLst>
          </p:cNvPr>
          <p:cNvSpPr txBox="1"/>
          <p:nvPr/>
        </p:nvSpPr>
        <p:spPr>
          <a:xfrm>
            <a:off x="4469248" y="2914721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Tachometer (measure RPMs)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1B306-750C-854E-85B6-9BABDD05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2" y="3992640"/>
            <a:ext cx="3274389" cy="1898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349E9-00BD-594D-9AB6-F191325E1F7B}"/>
              </a:ext>
            </a:extLst>
          </p:cNvPr>
          <p:cNvSpPr txBox="1"/>
          <p:nvPr/>
        </p:nvSpPr>
        <p:spPr>
          <a:xfrm>
            <a:off x="763795" y="6152762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Flow 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B7450-737F-F74D-9CBE-38ED11E4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308" y="4006265"/>
            <a:ext cx="1795462" cy="187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FBFFA-E81C-6044-939F-B3E949331C5D}"/>
              </a:ext>
            </a:extLst>
          </p:cNvPr>
          <p:cNvSpPr txBox="1"/>
          <p:nvPr/>
        </p:nvSpPr>
        <p:spPr>
          <a:xfrm>
            <a:off x="4469248" y="6152762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Current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89F28E-5CC4-CB46-8E25-DADA9D9B2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706" y="273600"/>
            <a:ext cx="2685387" cy="2592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85FB1-9E57-8B41-BAB4-40A5B4B9FE50}"/>
              </a:ext>
            </a:extLst>
          </p:cNvPr>
          <p:cNvSpPr txBox="1"/>
          <p:nvPr/>
        </p:nvSpPr>
        <p:spPr>
          <a:xfrm>
            <a:off x="8401769" y="2914721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Piston detection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3429B-90B8-B246-A89A-D5BA7EF2B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7043" y="3824353"/>
            <a:ext cx="2313035" cy="2235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6B5F7D-A675-B94C-A3AD-CCC453AC9F1C}"/>
              </a:ext>
            </a:extLst>
          </p:cNvPr>
          <p:cNvSpPr txBox="1"/>
          <p:nvPr/>
        </p:nvSpPr>
        <p:spPr>
          <a:xfrm>
            <a:off x="8401769" y="6152762"/>
            <a:ext cx="30235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Segoe Condensed" panose="020B0606040200020203" pitchFamily="34" charset="0"/>
              </a:rPr>
              <a:t>Throttle angle sensor</a:t>
            </a:r>
          </a:p>
        </p:txBody>
      </p:sp>
    </p:spTree>
    <p:extLst>
      <p:ext uri="{BB962C8B-B14F-4D97-AF65-F5344CB8AC3E}">
        <p14:creationId xmlns:p14="http://schemas.microsoft.com/office/powerpoint/2010/main" val="32285663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ateye Padrone CC-PA 100W Cycle Computer Review | Momentum Mag">
            <a:extLst>
              <a:ext uri="{FF2B5EF4-FFF2-40B4-BE49-F238E27FC236}">
                <a16:creationId xmlns:a16="http://schemas.microsoft.com/office/drawing/2014/main" id="{74FD21A9-0847-4A7B-A31B-224507249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0500"/>
            <a:ext cx="9753600" cy="647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16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atEye Velo Wireless Bike Speedometer - YouTube">
            <a:extLst>
              <a:ext uri="{FF2B5EF4-FFF2-40B4-BE49-F238E27FC236}">
                <a16:creationId xmlns:a16="http://schemas.microsoft.com/office/drawing/2014/main" id="{CF79BCAD-9876-4AF4-BDBF-CBB6E647B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7989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attach bike computer">
            <a:extLst>
              <a:ext uri="{FF2B5EF4-FFF2-40B4-BE49-F238E27FC236}">
                <a16:creationId xmlns:a16="http://schemas.microsoft.com/office/drawing/2014/main" id="{49966D28-17B4-483C-B17B-34512F252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0" y="1795463"/>
            <a:ext cx="3238500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359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54ABF90-69AD-4465-9EE3-B3F0B121ECDB}"/>
              </a:ext>
            </a:extLst>
          </p:cNvPr>
          <p:cNvSpPr/>
          <p:nvPr/>
        </p:nvSpPr>
        <p:spPr>
          <a:xfrm>
            <a:off x="4609163" y="2283285"/>
            <a:ext cx="3113148" cy="2219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8D4F1A52-6FD9-4BAB-A77A-D59711F67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192" y="1250950"/>
            <a:ext cx="714375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F884B659-B7EC-4DE0-82D2-11A0A3B6C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030" y="285750"/>
            <a:ext cx="8524875" cy="628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9A886930-14E8-47B0-90AC-70F3DA240D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83" y="719667"/>
            <a:ext cx="9969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1941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6F5FB680-55DC-4F6A-ACF8-EB874AA23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54313" y="0"/>
            <a:ext cx="6681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546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C28D26-2EDA-47E9-B017-E409D492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693" y="0"/>
            <a:ext cx="7790543" cy="5112544"/>
          </a:xfrm>
          <a:prstGeom prst="rect">
            <a:avLst/>
          </a:prstGeom>
        </p:spPr>
      </p:pic>
      <p:sp>
        <p:nvSpPr>
          <p:cNvPr id="5" name="Flowchart: Direct Access Storage 4">
            <a:extLst>
              <a:ext uri="{FF2B5EF4-FFF2-40B4-BE49-F238E27FC236}">
                <a16:creationId xmlns:a16="http://schemas.microsoft.com/office/drawing/2014/main" id="{13F14121-3501-4AD1-AA80-50900F05D8CB}"/>
              </a:ext>
            </a:extLst>
          </p:cNvPr>
          <p:cNvSpPr/>
          <p:nvPr/>
        </p:nvSpPr>
        <p:spPr>
          <a:xfrm>
            <a:off x="2599267" y="1676400"/>
            <a:ext cx="1332089" cy="999067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F0148556-DA73-4010-B985-0C621354FFB6}"/>
              </a:ext>
            </a:extLst>
          </p:cNvPr>
          <p:cNvSpPr/>
          <p:nvPr/>
        </p:nvSpPr>
        <p:spPr>
          <a:xfrm>
            <a:off x="3692501" y="739896"/>
            <a:ext cx="656134" cy="1054003"/>
          </a:xfrm>
          <a:prstGeom prst="arc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2695B-B3FC-4472-82C2-AA61F2D95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8867" y="4355423"/>
            <a:ext cx="3577692" cy="241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6342D8-0BB6-430F-BD47-142CFEC39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315" y="1658016"/>
            <a:ext cx="4793934" cy="31776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C28D26-2EDA-47E9-B017-E409D4929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88" y="1275908"/>
            <a:ext cx="6136248" cy="40269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75C2AA-D707-489A-A221-CC9658281AB2}"/>
              </a:ext>
            </a:extLst>
          </p:cNvPr>
          <p:cNvSpPr txBox="1"/>
          <p:nvPr/>
        </p:nvSpPr>
        <p:spPr>
          <a:xfrm>
            <a:off x="7485320" y="2190305"/>
            <a:ext cx="850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Segoe Condensed" panose="020B0606040200020203" pitchFamily="34" charset="0"/>
              </a:rPr>
              <a:t>Hall effect </a:t>
            </a:r>
          </a:p>
          <a:p>
            <a:pPr algn="ctr"/>
            <a:r>
              <a:rPr lang="en-US" sz="1200" dirty="0">
                <a:latin typeface="Segoe Condensed" panose="020B0606040200020203" pitchFamily="34" charset="0"/>
              </a:rPr>
              <a:t>sensor</a:t>
            </a:r>
          </a:p>
        </p:txBody>
      </p:sp>
    </p:spTree>
    <p:extLst>
      <p:ext uri="{BB962C8B-B14F-4D97-AF65-F5344CB8AC3E}">
        <p14:creationId xmlns:p14="http://schemas.microsoft.com/office/powerpoint/2010/main" val="1063703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65020-7C6D-40B2-A5AA-FCA4ED76E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8547" y="0"/>
            <a:ext cx="7494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55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as Instruments DRV5055">
            <a:extLst>
              <a:ext uri="{FF2B5EF4-FFF2-40B4-BE49-F238E27FC236}">
                <a16:creationId xmlns:a16="http://schemas.microsoft.com/office/drawing/2014/main" id="{21244A3B-FD6B-4865-90A6-53386A79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3955">
            <a:off x="5508940" y="1862613"/>
            <a:ext cx="3924411" cy="39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AA5F85-B1C2-4A57-83CB-7BCA74DC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664" y="2116314"/>
            <a:ext cx="3146453" cy="3154127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14D76B-0C58-40F2-B751-F50D4145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7500" l="10000" r="90000">
                        <a14:foregroundMark x1="33281" y1="86944" x2="32344" y2="94583"/>
                        <a14:foregroundMark x1="32344" y1="94583" x2="36016" y2="97639"/>
                        <a14:foregroundMark x1="36016" y1="97639" x2="37969" y2="90556"/>
                        <a14:foregroundMark x1="37969" y1="90556" x2="38125" y2="90556"/>
                        <a14:foregroundMark x1="74531" y1="84444" x2="73125" y2="90972"/>
                        <a14:foregroundMark x1="73125" y1="90972" x2="77422" y2="92083"/>
                        <a14:foregroundMark x1="77422" y1="92083" x2="79609" y2="90556"/>
                        <a14:foregroundMark x1="31797" y1="94306" x2="35078" y2="99028"/>
                        <a14:foregroundMark x1="35078" y1="99028" x2="38906" y2="97500"/>
                        <a14:foregroundMark x1="38906" y1="97500" x2="38906" y2="97500"/>
                        <a14:foregroundMark x1="27031" y1="10833" x2="67969" y2="4306"/>
                        <a14:foregroundMark x1="67969" y1="4306" x2="72266" y2="5417"/>
                        <a14:foregroundMark x1="72266" y1="5417" x2="76719" y2="4861"/>
                        <a14:foregroundMark x1="76719" y1="4861" x2="70469" y2="1250"/>
                        <a14:foregroundMark x1="70469" y1="1250" x2="35234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389" y="-750192"/>
            <a:ext cx="1333675" cy="7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A366803-E4D9-4736-B80A-ABA17629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" y="2846866"/>
            <a:ext cx="2329846" cy="16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199C-B80C-41C4-A9A7-9FC2184AF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61104">
            <a:off x="4350472" y="-1174676"/>
            <a:ext cx="1682120" cy="105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F1EE1-2BE8-4C37-96FD-C1B61C8EA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985" y="2783552"/>
            <a:ext cx="3519417" cy="181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8AEC3-5645-40F7-91D0-91F50B774AAB}"/>
              </a:ext>
            </a:extLst>
          </p:cNvPr>
          <p:cNvSpPr txBox="1"/>
          <p:nvPr/>
        </p:nvSpPr>
        <p:spPr>
          <a:xfrm>
            <a:off x="1020726" y="1548363"/>
            <a:ext cx="432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DRV5055 Surface Mount Package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F883E5-FA9E-46BD-8703-F5875A6F078A}"/>
              </a:ext>
            </a:extLst>
          </p:cNvPr>
          <p:cNvCxnSpPr/>
          <p:nvPr/>
        </p:nvCxnSpPr>
        <p:spPr>
          <a:xfrm>
            <a:off x="6266124" y="2513859"/>
            <a:ext cx="0" cy="18302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019582-D1AF-44B4-9015-94E0A3173574}"/>
              </a:ext>
            </a:extLst>
          </p:cNvPr>
          <p:cNvSpPr txBox="1"/>
          <p:nvPr/>
        </p:nvSpPr>
        <p:spPr>
          <a:xfrm>
            <a:off x="7088601" y="1548363"/>
            <a:ext cx="43274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DRV5055 Through hole Package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CC2FB-E8D8-4A69-A26E-90073B705ADE}"/>
              </a:ext>
            </a:extLst>
          </p:cNvPr>
          <p:cNvSpPr txBox="1"/>
          <p:nvPr/>
        </p:nvSpPr>
        <p:spPr>
          <a:xfrm>
            <a:off x="8582106" y="5527773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V</a:t>
            </a:r>
            <a:r>
              <a:rPr lang="en-US" sz="1100" baseline="-25000" dirty="0">
                <a:latin typeface="Segoe Condensed" panose="020B0606040200020203" pitchFamily="34" charset="0"/>
              </a:rPr>
              <a:t>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1F9D4-0E68-44AE-BB46-DAFC33CB63AC}"/>
              </a:ext>
            </a:extLst>
          </p:cNvPr>
          <p:cNvSpPr txBox="1"/>
          <p:nvPr/>
        </p:nvSpPr>
        <p:spPr>
          <a:xfrm>
            <a:off x="8876427" y="5543767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GND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2D1B5-1162-46C8-8631-D71BA1260167}"/>
              </a:ext>
            </a:extLst>
          </p:cNvPr>
          <p:cNvSpPr txBox="1"/>
          <p:nvPr/>
        </p:nvSpPr>
        <p:spPr>
          <a:xfrm>
            <a:off x="9477157" y="4946787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OUT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A1B04-09D3-4FB9-A0D9-C200243154A9}"/>
              </a:ext>
            </a:extLst>
          </p:cNvPr>
          <p:cNvSpPr txBox="1"/>
          <p:nvPr/>
        </p:nvSpPr>
        <p:spPr>
          <a:xfrm>
            <a:off x="8573272" y="5263535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64E39-6797-48C8-A5E4-23C7DD43DD9B}"/>
              </a:ext>
            </a:extLst>
          </p:cNvPr>
          <p:cNvSpPr txBox="1"/>
          <p:nvPr/>
        </p:nvSpPr>
        <p:spPr>
          <a:xfrm>
            <a:off x="9051378" y="5263535"/>
            <a:ext cx="283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9FCCB-54F3-487F-A068-1B64E66D5082}"/>
              </a:ext>
            </a:extLst>
          </p:cNvPr>
          <p:cNvSpPr txBox="1"/>
          <p:nvPr/>
        </p:nvSpPr>
        <p:spPr>
          <a:xfrm>
            <a:off x="9146376" y="5263535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1055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exas Instruments DRV5055">
            <a:extLst>
              <a:ext uri="{FF2B5EF4-FFF2-40B4-BE49-F238E27FC236}">
                <a16:creationId xmlns:a16="http://schemas.microsoft.com/office/drawing/2014/main" id="{21244A3B-FD6B-4865-90A6-53386A79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853955">
            <a:off x="5508940" y="1862613"/>
            <a:ext cx="3924411" cy="3924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AA5F85-B1C2-4A57-83CB-7BCA74DC6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4664" y="2116314"/>
            <a:ext cx="3146453" cy="3154127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0E14D76B-0C58-40F2-B751-F50D4145A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250" b="97500" l="10000" r="90000">
                        <a14:foregroundMark x1="33281" y1="86944" x2="32344" y2="94583"/>
                        <a14:foregroundMark x1="32344" y1="94583" x2="36016" y2="97639"/>
                        <a14:foregroundMark x1="36016" y1="97639" x2="37969" y2="90556"/>
                        <a14:foregroundMark x1="37969" y1="90556" x2="38125" y2="90556"/>
                        <a14:foregroundMark x1="74531" y1="84444" x2="73125" y2="90972"/>
                        <a14:foregroundMark x1="73125" y1="90972" x2="77422" y2="92083"/>
                        <a14:foregroundMark x1="77422" y1="92083" x2="79609" y2="90556"/>
                        <a14:foregroundMark x1="31797" y1="94306" x2="35078" y2="99028"/>
                        <a14:foregroundMark x1="35078" y1="99028" x2="38906" y2="97500"/>
                        <a14:foregroundMark x1="38906" y1="97500" x2="38906" y2="97500"/>
                        <a14:foregroundMark x1="27031" y1="10833" x2="67969" y2="4306"/>
                        <a14:foregroundMark x1="67969" y1="4306" x2="72266" y2="5417"/>
                        <a14:foregroundMark x1="72266" y1="5417" x2="76719" y2="4861"/>
                        <a14:foregroundMark x1="76719" y1="4861" x2="70469" y2="1250"/>
                        <a14:foregroundMark x1="70469" y1="1250" x2="35234" y2="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389" y="-750192"/>
            <a:ext cx="1333675" cy="75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6A366803-E4D9-4736-B80A-ABA176294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5" y="2846866"/>
            <a:ext cx="2329846" cy="169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2C199C-B80C-41C4-A9A7-9FC2184AF4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761104">
            <a:off x="4350472" y="-1174676"/>
            <a:ext cx="1682120" cy="10529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F1EE1-2BE8-4C37-96FD-C1B61C8EA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6985" y="2783552"/>
            <a:ext cx="3519417" cy="1819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D8AEC3-5645-40F7-91D0-91F50B774AAB}"/>
              </a:ext>
            </a:extLst>
          </p:cNvPr>
          <p:cNvSpPr txBox="1"/>
          <p:nvPr/>
        </p:nvSpPr>
        <p:spPr>
          <a:xfrm>
            <a:off x="419652" y="1548363"/>
            <a:ext cx="54157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DRV5055 Surface Mount Package: S0t-23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5F883E5-FA9E-46BD-8703-F5875A6F078A}"/>
              </a:ext>
            </a:extLst>
          </p:cNvPr>
          <p:cNvCxnSpPr/>
          <p:nvPr/>
        </p:nvCxnSpPr>
        <p:spPr>
          <a:xfrm>
            <a:off x="6266124" y="2513859"/>
            <a:ext cx="0" cy="18302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019582-D1AF-44B4-9015-94E0A3173574}"/>
              </a:ext>
            </a:extLst>
          </p:cNvPr>
          <p:cNvSpPr txBox="1"/>
          <p:nvPr/>
        </p:nvSpPr>
        <p:spPr>
          <a:xfrm>
            <a:off x="6266124" y="1548363"/>
            <a:ext cx="5766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DRV5055 Through hole Package: TO-92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CC2FB-E8D8-4A69-A26E-90073B705ADE}"/>
              </a:ext>
            </a:extLst>
          </p:cNvPr>
          <p:cNvSpPr txBox="1"/>
          <p:nvPr/>
        </p:nvSpPr>
        <p:spPr>
          <a:xfrm>
            <a:off x="8582106" y="5527773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latin typeface="Segoe Condensed" panose="020B0606040200020203" pitchFamily="34" charset="0"/>
              </a:rPr>
              <a:t>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01F9D4-0E68-44AE-BB46-DAFC33CB63AC}"/>
              </a:ext>
            </a:extLst>
          </p:cNvPr>
          <p:cNvSpPr txBox="1"/>
          <p:nvPr/>
        </p:nvSpPr>
        <p:spPr>
          <a:xfrm>
            <a:off x="8876427" y="5527773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GND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D2D1B5-1162-46C8-8631-D71BA1260167}"/>
              </a:ext>
            </a:extLst>
          </p:cNvPr>
          <p:cNvSpPr txBox="1"/>
          <p:nvPr/>
        </p:nvSpPr>
        <p:spPr>
          <a:xfrm>
            <a:off x="9170748" y="5527773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OUT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3A1B04-09D3-4FB9-A0D9-C200243154A9}"/>
              </a:ext>
            </a:extLst>
          </p:cNvPr>
          <p:cNvSpPr txBox="1"/>
          <p:nvPr/>
        </p:nvSpPr>
        <p:spPr>
          <a:xfrm>
            <a:off x="8573272" y="5241450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164E39-6797-48C8-A5E4-23C7DD43DD9B}"/>
              </a:ext>
            </a:extLst>
          </p:cNvPr>
          <p:cNvSpPr txBox="1"/>
          <p:nvPr/>
        </p:nvSpPr>
        <p:spPr>
          <a:xfrm>
            <a:off x="9051378" y="5241450"/>
            <a:ext cx="283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39FCCB-54F3-487F-A068-1B64E66D5082}"/>
              </a:ext>
            </a:extLst>
          </p:cNvPr>
          <p:cNvSpPr txBox="1"/>
          <p:nvPr/>
        </p:nvSpPr>
        <p:spPr>
          <a:xfrm>
            <a:off x="9146376" y="5241450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C7E65B-9B0F-4621-9C4C-0580D129E1C4}"/>
              </a:ext>
            </a:extLst>
          </p:cNvPr>
          <p:cNvSpPr txBox="1"/>
          <p:nvPr/>
        </p:nvSpPr>
        <p:spPr>
          <a:xfrm>
            <a:off x="6912718" y="5556764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latin typeface="Segoe Condensed" panose="020B0606040200020203" pitchFamily="34" charset="0"/>
              </a:rPr>
              <a:t>cc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D86459C-9550-497A-ACA0-D4E09203D5E9}"/>
              </a:ext>
            </a:extLst>
          </p:cNvPr>
          <p:cNvSpPr txBox="1"/>
          <p:nvPr/>
        </p:nvSpPr>
        <p:spPr>
          <a:xfrm>
            <a:off x="7193788" y="5556764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GND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AB6C9E-00A8-4FB1-BF50-44EAA042AD0F}"/>
              </a:ext>
            </a:extLst>
          </p:cNvPr>
          <p:cNvSpPr txBox="1"/>
          <p:nvPr/>
        </p:nvSpPr>
        <p:spPr>
          <a:xfrm>
            <a:off x="7501360" y="5556764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OUT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D3DD9B-D63F-4BD6-80C0-8AD97EC5062D}"/>
              </a:ext>
            </a:extLst>
          </p:cNvPr>
          <p:cNvSpPr txBox="1"/>
          <p:nvPr/>
        </p:nvSpPr>
        <p:spPr>
          <a:xfrm>
            <a:off x="6943638" y="5270441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1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B447CB-5CBC-4716-B862-280F0D0411D4}"/>
              </a:ext>
            </a:extLst>
          </p:cNvPr>
          <p:cNvSpPr txBox="1"/>
          <p:nvPr/>
        </p:nvSpPr>
        <p:spPr>
          <a:xfrm>
            <a:off x="7381990" y="5270441"/>
            <a:ext cx="2836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2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17CB5A-93E3-4523-8C27-DEE4DD1E8E9D}"/>
              </a:ext>
            </a:extLst>
          </p:cNvPr>
          <p:cNvSpPr txBox="1"/>
          <p:nvPr/>
        </p:nvSpPr>
        <p:spPr>
          <a:xfrm>
            <a:off x="7410729" y="5270441"/>
            <a:ext cx="659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3</a:t>
            </a:r>
            <a:endParaRPr lang="en-US" sz="1600" baseline="-25000" dirty="0">
              <a:latin typeface="Segoe Condensed" panose="020B0606040200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033203-9AD5-4E38-B234-B458F45F5B3A}"/>
              </a:ext>
            </a:extLst>
          </p:cNvPr>
          <p:cNvSpPr txBox="1"/>
          <p:nvPr/>
        </p:nvSpPr>
        <p:spPr>
          <a:xfrm>
            <a:off x="2618309" y="3017682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1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FAA501-8157-4BE0-8DEE-1BFA8A51A093}"/>
              </a:ext>
            </a:extLst>
          </p:cNvPr>
          <p:cNvSpPr txBox="1"/>
          <p:nvPr/>
        </p:nvSpPr>
        <p:spPr>
          <a:xfrm>
            <a:off x="2814904" y="3912096"/>
            <a:ext cx="28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2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85036E6-7007-44BF-86DF-84CBDC2FE7BB}"/>
              </a:ext>
            </a:extLst>
          </p:cNvPr>
          <p:cNvSpPr txBox="1"/>
          <p:nvPr/>
        </p:nvSpPr>
        <p:spPr>
          <a:xfrm>
            <a:off x="3469439" y="3462687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3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803C93-CC92-4017-98EE-8F04E8E4DEDE}"/>
              </a:ext>
            </a:extLst>
          </p:cNvPr>
          <p:cNvSpPr txBox="1"/>
          <p:nvPr/>
        </p:nvSpPr>
        <p:spPr>
          <a:xfrm>
            <a:off x="588882" y="2587814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3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C65DBFD-4F67-423B-8F30-66F5729F70CE}"/>
              </a:ext>
            </a:extLst>
          </p:cNvPr>
          <p:cNvSpPr txBox="1"/>
          <p:nvPr/>
        </p:nvSpPr>
        <p:spPr>
          <a:xfrm>
            <a:off x="2770709" y="3170082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1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545CF5-BD84-4F68-BD1E-F93832E7B1D2}"/>
              </a:ext>
            </a:extLst>
          </p:cNvPr>
          <p:cNvSpPr txBox="1"/>
          <p:nvPr/>
        </p:nvSpPr>
        <p:spPr>
          <a:xfrm>
            <a:off x="637981" y="4452971"/>
            <a:ext cx="6592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1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5145FD8-BB26-43F9-B968-8777672D2EE6}"/>
              </a:ext>
            </a:extLst>
          </p:cNvPr>
          <p:cNvSpPr txBox="1"/>
          <p:nvPr/>
        </p:nvSpPr>
        <p:spPr>
          <a:xfrm>
            <a:off x="1747151" y="4240263"/>
            <a:ext cx="2836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2</a:t>
            </a:r>
            <a:endParaRPr lang="en-US" sz="1100" baseline="-250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F38DD2A-BCF3-4309-99C6-C708847DB4EA}"/>
              </a:ext>
            </a:extLst>
          </p:cNvPr>
          <p:cNvSpPr txBox="1"/>
          <p:nvPr/>
        </p:nvSpPr>
        <p:spPr>
          <a:xfrm>
            <a:off x="641228" y="4648921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latin typeface="Segoe Condensed" panose="020B0606040200020203" pitchFamily="34" charset="0"/>
              </a:rPr>
              <a:t>cc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C0BACC6-A41E-47CD-9C21-C9CF42C1DD51}"/>
              </a:ext>
            </a:extLst>
          </p:cNvPr>
          <p:cNvSpPr txBox="1"/>
          <p:nvPr/>
        </p:nvSpPr>
        <p:spPr>
          <a:xfrm>
            <a:off x="1568295" y="4430428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OUT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DE5786-2D73-40C8-87F6-C6303655041E}"/>
              </a:ext>
            </a:extLst>
          </p:cNvPr>
          <p:cNvSpPr txBox="1"/>
          <p:nvPr/>
        </p:nvSpPr>
        <p:spPr>
          <a:xfrm>
            <a:off x="588882" y="2751941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GND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A6E56E1-0BE4-434C-8447-05F2B7E881B4}"/>
              </a:ext>
            </a:extLst>
          </p:cNvPr>
          <p:cNvSpPr txBox="1"/>
          <p:nvPr/>
        </p:nvSpPr>
        <p:spPr>
          <a:xfrm>
            <a:off x="2577504" y="4337555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OUT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921F099-B80A-4720-BAC6-EE55C4AF0109}"/>
              </a:ext>
            </a:extLst>
          </p:cNvPr>
          <p:cNvSpPr txBox="1"/>
          <p:nvPr/>
        </p:nvSpPr>
        <p:spPr>
          <a:xfrm>
            <a:off x="2600961" y="3429000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latin typeface="Segoe Condensed" panose="020B0606040200020203" pitchFamily="34" charset="0"/>
              </a:rPr>
              <a:t>cc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4587C-8D30-4072-84D4-73E8FE435B78}"/>
              </a:ext>
            </a:extLst>
          </p:cNvPr>
          <p:cNvSpPr txBox="1"/>
          <p:nvPr/>
        </p:nvSpPr>
        <p:spPr>
          <a:xfrm>
            <a:off x="3497125" y="3906642"/>
            <a:ext cx="6592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Segoe Condensed" panose="020B0606040200020203" pitchFamily="34" charset="0"/>
              </a:rPr>
              <a:t>GND</a:t>
            </a:r>
            <a:endParaRPr lang="en-US" sz="1000" baseline="-25000" dirty="0">
              <a:latin typeface="Segoe Condensed" panose="020B0606040200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9F853C-1C19-48B8-8A7F-6A924AC6873D}"/>
              </a:ext>
            </a:extLst>
          </p:cNvPr>
          <p:cNvSpPr txBox="1"/>
          <p:nvPr/>
        </p:nvSpPr>
        <p:spPr>
          <a:xfrm>
            <a:off x="551762" y="5178796"/>
            <a:ext cx="53622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Note that the pin configurations are different for the two packages. For the SOT-23, the OUT is Pin 2. For the TO-92, the OUT is Pin 3</a:t>
            </a:r>
          </a:p>
        </p:txBody>
      </p:sp>
    </p:spTree>
    <p:extLst>
      <p:ext uri="{BB962C8B-B14F-4D97-AF65-F5344CB8AC3E}">
        <p14:creationId xmlns:p14="http://schemas.microsoft.com/office/powerpoint/2010/main" val="300167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CC954-1798-F346-A897-2FCBDBEC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74" y="212714"/>
            <a:ext cx="2686224" cy="2565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399E9C-FC2F-8A42-A924-371687E5D01A}"/>
              </a:ext>
            </a:extLst>
          </p:cNvPr>
          <p:cNvSpPr txBox="1"/>
          <p:nvPr/>
        </p:nvSpPr>
        <p:spPr>
          <a:xfrm>
            <a:off x="1091877" y="2840290"/>
            <a:ext cx="2367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Level/tilt sensor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7BF0D-2628-4C49-AFCB-CDEAEE37A9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655891" y="-184666"/>
            <a:ext cx="524435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866BF-F8F8-A64C-9778-BCF71EA86D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1167" y="402545"/>
            <a:ext cx="3679744" cy="21854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517303-13F7-C744-9357-45D6FBAD7E3F}"/>
              </a:ext>
            </a:extLst>
          </p:cNvPr>
          <p:cNvSpPr txBox="1"/>
          <p:nvPr/>
        </p:nvSpPr>
        <p:spPr>
          <a:xfrm>
            <a:off x="4256128" y="2831058"/>
            <a:ext cx="3679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Tachometer (measure RPMs)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61B306-750C-854E-85B6-9BABDD0554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392" y="3992640"/>
            <a:ext cx="3274389" cy="18989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F349E9-00BD-594D-9AB6-F191325E1F7B}"/>
              </a:ext>
            </a:extLst>
          </p:cNvPr>
          <p:cNvSpPr txBox="1"/>
          <p:nvPr/>
        </p:nvSpPr>
        <p:spPr>
          <a:xfrm>
            <a:off x="763795" y="6152762"/>
            <a:ext cx="3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Flow meters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FB7450-737F-F74D-9CBE-38ED11E41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3308" y="4006265"/>
            <a:ext cx="1795462" cy="18717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4FBFFA-E81C-6044-939F-B3E949331C5D}"/>
              </a:ext>
            </a:extLst>
          </p:cNvPr>
          <p:cNvSpPr txBox="1"/>
          <p:nvPr/>
        </p:nvSpPr>
        <p:spPr>
          <a:xfrm>
            <a:off x="4469248" y="6152762"/>
            <a:ext cx="3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Current sensor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B89F28E-5CC4-CB46-8E25-DADA9D9B21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2706" y="199169"/>
            <a:ext cx="2685387" cy="2592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FB85FB1-9E57-8B41-BAB4-40A5B4B9FE50}"/>
              </a:ext>
            </a:extLst>
          </p:cNvPr>
          <p:cNvSpPr txBox="1"/>
          <p:nvPr/>
        </p:nvSpPr>
        <p:spPr>
          <a:xfrm>
            <a:off x="8401769" y="2840290"/>
            <a:ext cx="3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Piston detection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183429B-90B8-B246-A89A-D5BA7EF2B0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7043" y="3824353"/>
            <a:ext cx="2313035" cy="22355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6B5F7D-A675-B94C-A3AD-CCC453AC9F1C}"/>
              </a:ext>
            </a:extLst>
          </p:cNvPr>
          <p:cNvSpPr txBox="1"/>
          <p:nvPr/>
        </p:nvSpPr>
        <p:spPr>
          <a:xfrm>
            <a:off x="8401769" y="6152762"/>
            <a:ext cx="3023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ebas Neue" panose="020B0606020202050201" pitchFamily="34" charset="0"/>
              </a:rPr>
              <a:t>Throttle angle sensor</a:t>
            </a:r>
          </a:p>
        </p:txBody>
      </p:sp>
    </p:spTree>
    <p:extLst>
      <p:ext uri="{BB962C8B-B14F-4D97-AF65-F5344CB8AC3E}">
        <p14:creationId xmlns:p14="http://schemas.microsoft.com/office/powerpoint/2010/main" val="453117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4BF799-56BC-41C7-ADE2-D4FDB06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642" y="2146653"/>
            <a:ext cx="4421278" cy="29333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4BFE7D-948A-4459-9326-E1684A14A3FD}"/>
              </a:ext>
            </a:extLst>
          </p:cNvPr>
          <p:cNvSpPr txBox="1"/>
          <p:nvPr/>
        </p:nvSpPr>
        <p:spPr>
          <a:xfrm>
            <a:off x="1617626" y="849863"/>
            <a:ext cx="8580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Recommended wiring with a 0.01 microfarad ceramic capacitor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375747-EF53-4DA7-A9A8-2FA3A14BC794}"/>
              </a:ext>
            </a:extLst>
          </p:cNvPr>
          <p:cNvSpPr txBox="1"/>
          <p:nvPr/>
        </p:nvSpPr>
        <p:spPr>
          <a:xfrm>
            <a:off x="1032244" y="1309583"/>
            <a:ext cx="9751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The 0.01 µF capacitor is called a decoupling capacitor and will help smooth in the input supply (V</a:t>
            </a:r>
            <a:r>
              <a:rPr lang="en-US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cc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BF4DD-A665-4BA1-A696-C04F000A2B35}"/>
              </a:ext>
            </a:extLst>
          </p:cNvPr>
          <p:cNvSpPr txBox="1"/>
          <p:nvPr/>
        </p:nvSpPr>
        <p:spPr>
          <a:xfrm>
            <a:off x="7633881" y="4803002"/>
            <a:ext cx="3048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Segoe Condensed" panose="020B0606040200020203" pitchFamily="34" charset="0"/>
              </a:rPr>
              <a:t>Schematic copied directly from DRV5055 data sheet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7285F0-74C2-45E7-8BD4-441FBD173C7E}"/>
              </a:ext>
            </a:extLst>
          </p:cNvPr>
          <p:cNvSpPr/>
          <p:nvPr/>
        </p:nvSpPr>
        <p:spPr>
          <a:xfrm>
            <a:off x="812800" y="2349500"/>
            <a:ext cx="101600" cy="71967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53F2F7-A8A5-44EA-8665-1CDBA036B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28" b="23623"/>
          <a:stretch/>
        </p:blipFill>
        <p:spPr>
          <a:xfrm>
            <a:off x="94950" y="2173971"/>
            <a:ext cx="3528197" cy="283976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36AF351-3502-43BC-A3F8-8308594BC7F9}"/>
              </a:ext>
            </a:extLst>
          </p:cNvPr>
          <p:cNvSpPr/>
          <p:nvPr/>
        </p:nvSpPr>
        <p:spPr>
          <a:xfrm>
            <a:off x="934693" y="2428828"/>
            <a:ext cx="93134" cy="101599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C3FAB1-0737-4D19-A93A-21DBD648E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74" t="31301" r="1909" b="4735"/>
          <a:stretch/>
        </p:blipFill>
        <p:spPr>
          <a:xfrm>
            <a:off x="3796812" y="1922088"/>
            <a:ext cx="3465371" cy="321975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ED4D0C8-4DBA-4548-82EA-926BB38DEB08}"/>
              </a:ext>
            </a:extLst>
          </p:cNvPr>
          <p:cNvSpPr/>
          <p:nvPr/>
        </p:nvSpPr>
        <p:spPr>
          <a:xfrm>
            <a:off x="4727024" y="2219001"/>
            <a:ext cx="93134" cy="101599"/>
          </a:xfrm>
          <a:prstGeom prst="rect">
            <a:avLst/>
          </a:prstGeom>
          <a:solidFill>
            <a:srgbClr val="0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0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0868" y="159604"/>
            <a:ext cx="347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/>
                <a:cs typeface="Segoe UI Semibold"/>
              </a:rPr>
              <a:t>Reed Switch</a:t>
            </a:r>
            <a:endParaRPr lang="en-US" sz="4800" i="1" cap="small" dirty="0">
              <a:solidFill>
                <a:schemeClr val="tx1">
                  <a:lumMod val="85000"/>
                  <a:lumOff val="15000"/>
                </a:schemeClr>
              </a:solidFill>
              <a:latin typeface="Segoe UI Semibold"/>
              <a:cs typeface="Segoe UI Semibold"/>
            </a:endParaRPr>
          </a:p>
        </p:txBody>
      </p:sp>
      <p:pic>
        <p:nvPicPr>
          <p:cNvPr id="47106" name="Picture 2" descr="http://www.sunrom.com/media/content/458/images/reed-switch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 bwMode="auto">
          <a:xfrm>
            <a:off x="4781550" y="3710035"/>
            <a:ext cx="2771775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http://www.honey-tech.com/files/2012/01/Reed-Switch-MKA-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2438400"/>
            <a:ext cx="2343344" cy="23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Reed Switch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50" b="24750"/>
          <a:stretch/>
        </p:blipFill>
        <p:spPr bwMode="auto">
          <a:xfrm>
            <a:off x="1828800" y="2828926"/>
            <a:ext cx="2914650" cy="170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sunrom.com/media/content/458/images/reed-switch.gif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3"/>
          <a:stretch/>
        </p:blipFill>
        <p:spPr bwMode="auto">
          <a:xfrm>
            <a:off x="4781551" y="2686051"/>
            <a:ext cx="2771775" cy="11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6627168"/>
            <a:ext cx="564641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[source: http://www.sunrom.com/458; http://www.reed-switch-info.com/; http://en.wikipedia.org/wiki/Reed_switch]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828800" y="906192"/>
            <a:ext cx="8382000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  <a:cs typeface="Segoe UI Light"/>
              </a:rPr>
              <a:t>An electrical switch operated by an applied magnetic field; it consists of a pair of contacts on ferrous metal reeds in a hermetically sealed glass envelope. The contacts close (or open) in the presence of a magnetic field</a:t>
            </a:r>
          </a:p>
        </p:txBody>
      </p:sp>
      <p:pic>
        <p:nvPicPr>
          <p:cNvPr id="5" name="Switch_Magnetic_operate_lightbulb.gi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r="3125" b="2327"/>
          <a:stretch/>
        </p:blipFill>
        <p:spPr>
          <a:xfrm>
            <a:off x="7772400" y="2158742"/>
            <a:ext cx="2362200" cy="3232408"/>
          </a:xfrm>
          <a:prstGeom prst="rect">
            <a:avLst/>
          </a:prstGeom>
        </p:spPr>
      </p:pic>
      <p:pic>
        <p:nvPicPr>
          <p:cNvPr id="47112" name="Picture 8" descr="http://upload.wikimedia.org/wikipedia/en/b/b9/Reed_switch_symbo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8526"/>
            <a:ext cx="1657350" cy="4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4" name="Picture 10" descr="https://www.kjmagnetics.com/images/blog/orientation2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00" r="3000"/>
          <a:stretch/>
        </p:blipFill>
        <p:spPr bwMode="auto">
          <a:xfrm>
            <a:off x="5467350" y="5067300"/>
            <a:ext cx="1314450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087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w_a_Reed_Switch_Works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26670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627168"/>
            <a:ext cx="2025234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[source: http://youtu.be/qje8LhZXwO0]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00868" y="159604"/>
            <a:ext cx="347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/>
                <a:cs typeface="Segoe UI Semibold"/>
              </a:rPr>
              <a:t>Reed Switch</a:t>
            </a:r>
            <a:endParaRPr lang="en-US" sz="4800" i="1" cap="small" dirty="0">
              <a:solidFill>
                <a:schemeClr val="tx1">
                  <a:lumMod val="85000"/>
                  <a:lumOff val="15000"/>
                </a:schemeClr>
              </a:solidFill>
              <a:latin typeface="Segoe UI Semibold"/>
              <a:cs typeface="Segoe UI Semibold"/>
            </a:endParaRPr>
          </a:p>
        </p:txBody>
      </p:sp>
      <p:pic>
        <p:nvPicPr>
          <p:cNvPr id="7" name="Picture 8" descr="http://upload.wikimedia.org/wikipedia/en/b/b9/Reed_switch_symbo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8526"/>
            <a:ext cx="1657350" cy="4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831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7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0868" y="159604"/>
            <a:ext cx="34749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cap="small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 Semibold"/>
                <a:cs typeface="Segoe UI Semibold"/>
              </a:rPr>
              <a:t>Reed Switch</a:t>
            </a:r>
            <a:endParaRPr lang="en-US" sz="4800" i="1" cap="small" dirty="0">
              <a:solidFill>
                <a:schemeClr val="tx1">
                  <a:lumMod val="85000"/>
                  <a:lumOff val="15000"/>
                </a:schemeClr>
              </a:solidFill>
              <a:latin typeface="Segoe UI Semibold"/>
              <a:cs typeface="Segoe UI Semibold"/>
            </a:endParaRPr>
          </a:p>
        </p:txBody>
      </p:sp>
      <p:pic>
        <p:nvPicPr>
          <p:cNvPr id="47108" name="Picture 4" descr="http://www.honey-tech.com/files/2012/01/Reed-Switch-MKA-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3200" y="2438400"/>
            <a:ext cx="2343344" cy="23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6627168"/>
            <a:ext cx="5646418" cy="230832"/>
          </a:xfrm>
          <a:prstGeom prst="rect">
            <a:avLst/>
          </a:prstGeom>
          <a:noFill/>
        </p:spPr>
        <p:txBody>
          <a:bodyPr wrap="non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[source: http://www.sunrom.com/458; http://www.reed-switch-info.com/; http://en.wikipedia.org/wiki/Reed_switch]</a:t>
            </a:r>
          </a:p>
        </p:txBody>
      </p:sp>
      <p:pic>
        <p:nvPicPr>
          <p:cNvPr id="47112" name="Picture 8" descr="http://upload.wikimedia.org/wikipedia/en/b/b9/Reed_switch_symbo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78526"/>
            <a:ext cx="1657350" cy="4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394" name="Picture 2" descr="https://cdn.sparkfun.com/assets/parts/1/7/8/4/08642-02-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827" y="217170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351150" y="4589697"/>
            <a:ext cx="28388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</a:rPr>
              <a:t>https://www.sparkfun.com/products/8642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08603" y="1888972"/>
            <a:ext cx="27239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Semibold" panose="020B0702040204020203" pitchFamily="34" charset="0"/>
              </a:rPr>
              <a:t>Uninsulated Reed Switch: $1.50</a:t>
            </a:r>
          </a:p>
        </p:txBody>
      </p:sp>
      <p:pic>
        <p:nvPicPr>
          <p:cNvPr id="59396" name="Picture 4" descr="https://cdn.sparkfun.com/assets/parts/5/1/2/3/10601-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988" y="2205422"/>
            <a:ext cx="2690622" cy="269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6817335" y="1897646"/>
            <a:ext cx="24979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Segoe UI Semibold" panose="020B0702040204020203" pitchFamily="34" charset="0"/>
              </a:rPr>
              <a:t>Insulated Reed Switch: $1.95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607598" y="4589697"/>
            <a:ext cx="291740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Segoe UI Light" panose="020B0502040204020203" pitchFamily="34" charset="0"/>
              </a:rPr>
              <a:t>https://www.sparkfun.com/products/10601</a:t>
            </a:r>
          </a:p>
        </p:txBody>
      </p:sp>
    </p:spTree>
    <p:extLst>
      <p:ext uri="{BB962C8B-B14F-4D97-AF65-F5344CB8AC3E}">
        <p14:creationId xmlns:p14="http://schemas.microsoft.com/office/powerpoint/2010/main" val="2859253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54704" y="3244334"/>
            <a:ext cx="3282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Segoe UI Light" pitchFamily="34" charset="0"/>
              </a:rPr>
              <a:t>How are reed switches used?</a:t>
            </a:r>
          </a:p>
        </p:txBody>
      </p:sp>
    </p:spTree>
    <p:extLst>
      <p:ext uri="{BB962C8B-B14F-4D97-AF65-F5344CB8AC3E}">
        <p14:creationId xmlns:p14="http://schemas.microsoft.com/office/powerpoint/2010/main" val="149812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galleryplus.ebayimg.com/ws/web/300960282044_1_0_1/1000x10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-1333500"/>
            <a:ext cx="9525000" cy="952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793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"/>
            <a:ext cx="9144000" cy="753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4377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5538</TotalTime>
  <Words>987</Words>
  <Application>Microsoft Office PowerPoint</Application>
  <PresentationFormat>Widescreen</PresentationFormat>
  <Paragraphs>131</Paragraphs>
  <Slides>30</Slides>
  <Notes>15</Notes>
  <HiddenSlides>11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Bebas Neue</vt:lpstr>
      <vt:lpstr>Calibri</vt:lpstr>
      <vt:lpstr>Calibri Light</vt:lpstr>
      <vt:lpstr>Segoe Condensed</vt:lpstr>
      <vt:lpstr>Segoe UI Light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23</cp:revision>
  <dcterms:created xsi:type="dcterms:W3CDTF">2020-04-23T13:27:19Z</dcterms:created>
  <dcterms:modified xsi:type="dcterms:W3CDTF">2020-04-27T13:26:21Z</dcterms:modified>
</cp:coreProperties>
</file>